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y="5143500" cx="9144000"/>
  <p:notesSz cx="7010400" cy="9296400"/>
  <p:embeddedFontLst>
    <p:embeddedFont>
      <p:font typeface="Roboto Black"/>
      <p:bold r:id="rId49"/>
      <p:boldItalic r:id="rId50"/>
    </p:embeddedFont>
    <p:embeddedFont>
      <p:font typeface="Roboto"/>
      <p:regular r:id="rId51"/>
      <p:bold r:id="rId52"/>
      <p:italic r:id="rId53"/>
      <p:boldItalic r:id="rId54"/>
    </p:embeddedFont>
    <p:embeddedFont>
      <p:font typeface="Didact Gothic"/>
      <p:regular r:id="rId55"/>
    </p:embeddedFont>
    <p:embeddedFont>
      <p:font typeface="Bree Serif"/>
      <p:regular r:id="rId56"/>
    </p:embeddedFont>
    <p:embeddedFont>
      <p:font typeface="Roboto Mono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1" roundtripDataSignature="AMtx7mgQ3GwbTsSwRWPRguX1NplxXpyw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font" Target="fonts/RobotoBlack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RobotoMono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oboto-regular.fntdata"/><Relationship Id="rId50" Type="http://schemas.openxmlformats.org/officeDocument/2006/relationships/font" Target="fonts/RobotoBlack-boldItalic.fntdata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7.xml"/><Relationship Id="rId55" Type="http://schemas.openxmlformats.org/officeDocument/2006/relationships/font" Target="fonts/DidactGothic-regular.fntdata"/><Relationship Id="rId10" Type="http://schemas.openxmlformats.org/officeDocument/2006/relationships/slide" Target="slides/slide6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9.xml"/><Relationship Id="rId57" Type="http://schemas.openxmlformats.org/officeDocument/2006/relationships/font" Target="fonts/RobotoMono-regular.fntdata"/><Relationship Id="rId12" Type="http://schemas.openxmlformats.org/officeDocument/2006/relationships/slide" Target="slides/slide8.xml"/><Relationship Id="rId56" Type="http://schemas.openxmlformats.org/officeDocument/2006/relationships/font" Target="fonts/BreeSerif-regular.fntdata"/><Relationship Id="rId15" Type="http://schemas.openxmlformats.org/officeDocument/2006/relationships/slide" Target="slides/slide11.xml"/><Relationship Id="rId59" Type="http://schemas.openxmlformats.org/officeDocument/2006/relationships/font" Target="fonts/RobotoMono-italic.fntdata"/><Relationship Id="rId14" Type="http://schemas.openxmlformats.org/officeDocument/2006/relationships/slide" Target="slides/slide10.xml"/><Relationship Id="rId58" Type="http://schemas.openxmlformats.org/officeDocument/2006/relationships/font" Target="fonts/RobotoMon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2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2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2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2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2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3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3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3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3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There are several types of 2FA, including: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SMS-based: A code is sent to your phone via SMS, which you then enter to authenticate.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App-based: A code is generated in a 2FA app, such as Google Authenticator, which you then enter to authenticate.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Hardware token-based: A physical device, such as a USB key, generates a code which you enter to authenticate.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Biometric-based: A biometric factor, such as a fingerprint or facial recognition, is used to authenticate.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Email-based: A code is sent to your email, which you then enter to authenticate.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0" i="0" lang="en-US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Phone call-based: A code is provided to you over the phone, which you then enter to authenticate.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3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3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3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Hide your activity = VPN</a:t>
            </a:r>
            <a:endParaRPr/>
          </a:p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Hide your identify = TOR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3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5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5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5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5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5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5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5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6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7439bd8a95_0_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g37439bd8a95_0_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TITLE" type="title">
  <p:cSld name="TITLE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65"/>
          <p:cNvSpPr txBox="1"/>
          <p:nvPr>
            <p:ph type="ctrTitle"/>
          </p:nvPr>
        </p:nvSpPr>
        <p:spPr>
          <a:xfrm>
            <a:off x="5237375" y="3670025"/>
            <a:ext cx="3129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Black"/>
              <a:buNone/>
              <a:defRPr b="0" sz="3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" name="Google Shape;10;p65"/>
          <p:cNvSpPr txBox="1"/>
          <p:nvPr>
            <p:ph idx="1" type="subTitle"/>
          </p:nvPr>
        </p:nvSpPr>
        <p:spPr>
          <a:xfrm>
            <a:off x="5237375" y="4181150"/>
            <a:ext cx="3129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GRAPHIC">
  <p:cSld name="TITLE_1_1_1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/>
          <p:nvPr>
            <p:ph type="ctrTitle"/>
          </p:nvPr>
        </p:nvSpPr>
        <p:spPr>
          <a:xfrm>
            <a:off x="5822506" y="2519563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" name="Google Shape;67;p74"/>
          <p:cNvSpPr txBox="1"/>
          <p:nvPr>
            <p:ph idx="2" type="ctrTitle"/>
          </p:nvPr>
        </p:nvSpPr>
        <p:spPr>
          <a:xfrm>
            <a:off x="5822506" y="3943413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" name="Google Shape;68;p74"/>
          <p:cNvSpPr txBox="1"/>
          <p:nvPr>
            <p:ph idx="3" type="ctrTitle"/>
          </p:nvPr>
        </p:nvSpPr>
        <p:spPr>
          <a:xfrm>
            <a:off x="5822506" y="3231488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0" sz="1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" name="Google Shape;69;p74"/>
          <p:cNvSpPr txBox="1"/>
          <p:nvPr>
            <p:ph idx="4" type="title"/>
          </p:nvPr>
        </p:nvSpPr>
        <p:spPr>
          <a:xfrm>
            <a:off x="5822506" y="1971825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0" name="Google Shape;70;p74"/>
          <p:cNvSpPr txBox="1"/>
          <p:nvPr>
            <p:ph idx="5" type="title"/>
          </p:nvPr>
        </p:nvSpPr>
        <p:spPr>
          <a:xfrm>
            <a:off x="5822506" y="2712375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" name="Google Shape;71;p74"/>
          <p:cNvSpPr txBox="1"/>
          <p:nvPr>
            <p:ph idx="6" type="title"/>
          </p:nvPr>
        </p:nvSpPr>
        <p:spPr>
          <a:xfrm>
            <a:off x="5822506" y="3442200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" name="Google Shape;72;p74"/>
          <p:cNvSpPr txBox="1"/>
          <p:nvPr>
            <p:ph idx="7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IMAGE 2">
  <p:cSld name="TITLE_1_1_1_2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5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TITLE_1_1_2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6"/>
          <p:cNvSpPr/>
          <p:nvPr/>
        </p:nvSpPr>
        <p:spPr>
          <a:xfrm>
            <a:off x="-349375" y="1621200"/>
            <a:ext cx="6832200" cy="293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76"/>
          <p:cNvSpPr txBox="1"/>
          <p:nvPr>
            <p:ph idx="1" type="body"/>
          </p:nvPr>
        </p:nvSpPr>
        <p:spPr>
          <a:xfrm>
            <a:off x="810000" y="21690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1000"/>
              <a:buChar char="●"/>
              <a:defRPr sz="1000">
                <a:solidFill>
                  <a:srgbClr val="161234"/>
                </a:solidFill>
              </a:defRPr>
            </a:lvl1pPr>
            <a:lvl2pPr indent="-2921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○"/>
              <a:defRPr sz="1000">
                <a:solidFill>
                  <a:srgbClr val="161234"/>
                </a:solidFill>
              </a:defRPr>
            </a:lvl2pPr>
            <a:lvl3pPr indent="-2921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■"/>
              <a:defRPr sz="1000">
                <a:solidFill>
                  <a:srgbClr val="161234"/>
                </a:solidFill>
              </a:defRPr>
            </a:lvl3pPr>
            <a:lvl4pPr indent="-2921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●"/>
              <a:defRPr sz="1000">
                <a:solidFill>
                  <a:srgbClr val="161234"/>
                </a:solidFill>
              </a:defRPr>
            </a:lvl4pPr>
            <a:lvl5pPr indent="-2921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○"/>
              <a:defRPr sz="1000">
                <a:solidFill>
                  <a:srgbClr val="161234"/>
                </a:solidFill>
              </a:defRPr>
            </a:lvl5pPr>
            <a:lvl6pPr indent="-2921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■"/>
              <a:defRPr sz="1000">
                <a:solidFill>
                  <a:srgbClr val="161234"/>
                </a:solidFill>
              </a:defRPr>
            </a:lvl6pPr>
            <a:lvl7pPr indent="-2921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●"/>
              <a:defRPr sz="1000">
                <a:solidFill>
                  <a:srgbClr val="161234"/>
                </a:solidFill>
              </a:defRPr>
            </a:lvl7pPr>
            <a:lvl8pPr indent="-2921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○"/>
              <a:defRPr sz="1000">
                <a:solidFill>
                  <a:srgbClr val="161234"/>
                </a:solidFill>
              </a:defRPr>
            </a:lvl8pPr>
            <a:lvl9pPr indent="-2921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61234"/>
              </a:buClr>
              <a:buSzPts val="1000"/>
              <a:buChar char="■"/>
              <a:defRPr sz="1000">
                <a:solidFill>
                  <a:srgbClr val="161234"/>
                </a:solidFill>
              </a:defRPr>
            </a:lvl9pPr>
          </a:lstStyle>
          <a:p/>
        </p:txBody>
      </p:sp>
      <p:sp>
        <p:nvSpPr>
          <p:cNvPr id="78" name="Google Shape;78;p76"/>
          <p:cNvSpPr txBox="1"/>
          <p:nvPr>
            <p:ph type="ctrTitle"/>
          </p:nvPr>
        </p:nvSpPr>
        <p:spPr>
          <a:xfrm>
            <a:off x="892325" y="644550"/>
            <a:ext cx="79401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TITLE_1_1_2_1_1_1">
    <p:bg>
      <p:bgPr>
        <a:solidFill>
          <a:schemeClr val="accen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7"/>
          <p:cNvSpPr/>
          <p:nvPr/>
        </p:nvSpPr>
        <p:spPr>
          <a:xfrm>
            <a:off x="-349375" y="1287500"/>
            <a:ext cx="6832200" cy="3607200"/>
          </a:xfrm>
          <a:prstGeom prst="rect">
            <a:avLst/>
          </a:prstGeom>
          <a:gradFill>
            <a:gsLst>
              <a:gs pos="0">
                <a:srgbClr val="052643"/>
              </a:gs>
              <a:gs pos="100000">
                <a:srgbClr val="04152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77"/>
          <p:cNvSpPr txBox="1"/>
          <p:nvPr>
            <p:ph idx="1" type="body"/>
          </p:nvPr>
        </p:nvSpPr>
        <p:spPr>
          <a:xfrm>
            <a:off x="810000" y="1478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FFC1"/>
              </a:buClr>
              <a:buSzPts val="800"/>
              <a:buChar char="●"/>
              <a:defRPr sz="800">
                <a:solidFill>
                  <a:srgbClr val="1EFFC1"/>
                </a:solidFill>
              </a:defRPr>
            </a:lvl1pPr>
            <a:lvl2pPr indent="-2794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○"/>
              <a:defRPr sz="800">
                <a:solidFill>
                  <a:srgbClr val="1EFFC1"/>
                </a:solidFill>
              </a:defRPr>
            </a:lvl2pPr>
            <a:lvl3pPr indent="-2794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■"/>
              <a:defRPr sz="800">
                <a:solidFill>
                  <a:srgbClr val="1EFFC1"/>
                </a:solidFill>
              </a:defRPr>
            </a:lvl3pPr>
            <a:lvl4pPr indent="-2794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●"/>
              <a:defRPr sz="800">
                <a:solidFill>
                  <a:srgbClr val="1EFFC1"/>
                </a:solidFill>
              </a:defRPr>
            </a:lvl4pPr>
            <a:lvl5pPr indent="-2794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○"/>
              <a:defRPr sz="800">
                <a:solidFill>
                  <a:srgbClr val="1EFFC1"/>
                </a:solidFill>
              </a:defRPr>
            </a:lvl5pPr>
            <a:lvl6pPr indent="-2794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■"/>
              <a:defRPr sz="800">
                <a:solidFill>
                  <a:srgbClr val="1EFFC1"/>
                </a:solidFill>
              </a:defRPr>
            </a:lvl6pPr>
            <a:lvl7pPr indent="-2794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●"/>
              <a:defRPr sz="800">
                <a:solidFill>
                  <a:srgbClr val="1EFFC1"/>
                </a:solidFill>
              </a:defRPr>
            </a:lvl7pPr>
            <a:lvl8pPr indent="-2794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○"/>
              <a:defRPr sz="800">
                <a:solidFill>
                  <a:srgbClr val="1EFFC1"/>
                </a:solidFill>
              </a:defRPr>
            </a:lvl8pPr>
            <a:lvl9pPr indent="-2794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EFFC1"/>
              </a:buClr>
              <a:buSzPts val="800"/>
              <a:buChar char="■"/>
              <a:defRPr sz="800">
                <a:solidFill>
                  <a:srgbClr val="1EFFC1"/>
                </a:solidFill>
              </a:defRPr>
            </a:lvl9pPr>
          </a:lstStyle>
          <a:p/>
        </p:txBody>
      </p:sp>
      <p:sp>
        <p:nvSpPr>
          <p:cNvPr id="82" name="Google Shape;82;p77"/>
          <p:cNvSpPr txBox="1"/>
          <p:nvPr>
            <p:ph type="ctrTitle"/>
          </p:nvPr>
        </p:nvSpPr>
        <p:spPr>
          <a:xfrm>
            <a:off x="892325" y="644550"/>
            <a:ext cx="79401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3000"/>
              <a:buFont typeface="Roboto"/>
              <a:buNone/>
              <a:defRPr b="0" sz="3000">
                <a:solidFill>
                  <a:srgbClr val="16123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+ IMAGE">
  <p:cSld name="TITLE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6"/>
          <p:cNvSpPr txBox="1"/>
          <p:nvPr>
            <p:ph type="ctrTitle"/>
          </p:nvPr>
        </p:nvSpPr>
        <p:spPr>
          <a:xfrm>
            <a:off x="4893700" y="1737500"/>
            <a:ext cx="35304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b="0" sz="36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66"/>
          <p:cNvSpPr txBox="1"/>
          <p:nvPr>
            <p:ph idx="1" type="subTitle"/>
          </p:nvPr>
        </p:nvSpPr>
        <p:spPr>
          <a:xfrm>
            <a:off x="4893700" y="2746375"/>
            <a:ext cx="34575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Mono"/>
              <a:buNone/>
              <a:defRPr sz="1200"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IMAGE">
  <p:cSld name="TITLE_1_1_2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7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_1_1_2_2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8"/>
          <p:cNvSpPr/>
          <p:nvPr/>
        </p:nvSpPr>
        <p:spPr>
          <a:xfrm>
            <a:off x="3681325" y="543450"/>
            <a:ext cx="5803500" cy="405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EFF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68"/>
          <p:cNvSpPr txBox="1"/>
          <p:nvPr>
            <p:ph type="ctrTitle"/>
          </p:nvPr>
        </p:nvSpPr>
        <p:spPr>
          <a:xfrm>
            <a:off x="3986575" y="1429225"/>
            <a:ext cx="35781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3000"/>
              <a:buFont typeface="Roboto"/>
              <a:buNone/>
              <a:defRPr b="0" sz="30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9pPr>
          </a:lstStyle>
          <a:p/>
        </p:txBody>
      </p:sp>
      <p:sp>
        <p:nvSpPr>
          <p:cNvPr id="19" name="Google Shape;19;p68"/>
          <p:cNvSpPr txBox="1"/>
          <p:nvPr>
            <p:ph idx="1" type="subTitle"/>
          </p:nvPr>
        </p:nvSpPr>
        <p:spPr>
          <a:xfrm>
            <a:off x="3986575" y="2421700"/>
            <a:ext cx="4470900" cy="18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000"/>
              <a:buNone/>
              <a:defRPr sz="1000">
                <a:solidFill>
                  <a:srgbClr val="0E2A4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"/>
              <a:buNone/>
              <a:defRPr sz="900">
                <a:solidFill>
                  <a:srgbClr val="0E2A47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TITLE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9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69"/>
          <p:cNvSpPr txBox="1"/>
          <p:nvPr>
            <p:ph idx="1" type="subTitle"/>
          </p:nvPr>
        </p:nvSpPr>
        <p:spPr>
          <a:xfrm>
            <a:off x="6411225" y="2121900"/>
            <a:ext cx="18894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" name="Google Shape;23;p69"/>
          <p:cNvSpPr txBox="1"/>
          <p:nvPr>
            <p:ph idx="2" type="title"/>
          </p:nvPr>
        </p:nvSpPr>
        <p:spPr>
          <a:xfrm>
            <a:off x="5167125" y="1901250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69"/>
          <p:cNvSpPr txBox="1"/>
          <p:nvPr>
            <p:ph idx="3" type="subTitle"/>
          </p:nvPr>
        </p:nvSpPr>
        <p:spPr>
          <a:xfrm>
            <a:off x="6411225" y="3046600"/>
            <a:ext cx="18894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" name="Google Shape;25;p69"/>
          <p:cNvSpPr txBox="1"/>
          <p:nvPr>
            <p:ph idx="4" type="title"/>
          </p:nvPr>
        </p:nvSpPr>
        <p:spPr>
          <a:xfrm>
            <a:off x="5167125" y="2797975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" name="Google Shape;26;p69"/>
          <p:cNvSpPr txBox="1"/>
          <p:nvPr>
            <p:ph idx="5" type="subTitle"/>
          </p:nvPr>
        </p:nvSpPr>
        <p:spPr>
          <a:xfrm>
            <a:off x="6411225" y="3935450"/>
            <a:ext cx="18894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7" name="Google Shape;27;p69"/>
          <p:cNvSpPr txBox="1"/>
          <p:nvPr>
            <p:ph idx="6" type="title"/>
          </p:nvPr>
        </p:nvSpPr>
        <p:spPr>
          <a:xfrm>
            <a:off x="5167125" y="3694700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" name="Google Shape;28;p69"/>
          <p:cNvSpPr txBox="1"/>
          <p:nvPr>
            <p:ph idx="7" type="subTitle"/>
          </p:nvPr>
        </p:nvSpPr>
        <p:spPr>
          <a:xfrm>
            <a:off x="725750" y="2121900"/>
            <a:ext cx="2010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" name="Google Shape;29;p69"/>
          <p:cNvSpPr txBox="1"/>
          <p:nvPr>
            <p:ph idx="8" type="title"/>
          </p:nvPr>
        </p:nvSpPr>
        <p:spPr>
          <a:xfrm>
            <a:off x="2827575" y="1901250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" name="Google Shape;30;p69"/>
          <p:cNvSpPr txBox="1"/>
          <p:nvPr>
            <p:ph idx="9" type="subTitle"/>
          </p:nvPr>
        </p:nvSpPr>
        <p:spPr>
          <a:xfrm>
            <a:off x="725750" y="3046600"/>
            <a:ext cx="2010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1" name="Google Shape;31;p69"/>
          <p:cNvSpPr txBox="1"/>
          <p:nvPr>
            <p:ph idx="13" type="title"/>
          </p:nvPr>
        </p:nvSpPr>
        <p:spPr>
          <a:xfrm>
            <a:off x="2827575" y="2797975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" name="Google Shape;32;p69"/>
          <p:cNvSpPr txBox="1"/>
          <p:nvPr>
            <p:ph idx="14" type="subTitle"/>
          </p:nvPr>
        </p:nvSpPr>
        <p:spPr>
          <a:xfrm>
            <a:off x="725750" y="3935450"/>
            <a:ext cx="2010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3" name="Google Shape;33;p69"/>
          <p:cNvSpPr txBox="1"/>
          <p:nvPr>
            <p:ph idx="15" type="title"/>
          </p:nvPr>
        </p:nvSpPr>
        <p:spPr>
          <a:xfrm>
            <a:off x="2827575" y="3694700"/>
            <a:ext cx="1176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b="0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" name="Google Shape;34;p69"/>
          <p:cNvSpPr txBox="1"/>
          <p:nvPr>
            <p:ph idx="16" type="ctrTitle"/>
          </p:nvPr>
        </p:nvSpPr>
        <p:spPr>
          <a:xfrm>
            <a:off x="643488" y="2050763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" name="Google Shape;35;p69"/>
          <p:cNvSpPr txBox="1"/>
          <p:nvPr>
            <p:ph idx="17" type="ctrTitle"/>
          </p:nvPr>
        </p:nvSpPr>
        <p:spPr>
          <a:xfrm>
            <a:off x="643488" y="2974963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" name="Google Shape;36;p69"/>
          <p:cNvSpPr txBox="1"/>
          <p:nvPr>
            <p:ph idx="18" type="ctrTitle"/>
          </p:nvPr>
        </p:nvSpPr>
        <p:spPr>
          <a:xfrm>
            <a:off x="643488" y="3863900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" name="Google Shape;37;p69"/>
          <p:cNvSpPr txBox="1"/>
          <p:nvPr>
            <p:ph idx="19" type="ctrTitle"/>
          </p:nvPr>
        </p:nvSpPr>
        <p:spPr>
          <a:xfrm>
            <a:off x="6424513" y="2050763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" name="Google Shape;38;p69"/>
          <p:cNvSpPr txBox="1"/>
          <p:nvPr>
            <p:ph idx="20" type="ctrTitle"/>
          </p:nvPr>
        </p:nvSpPr>
        <p:spPr>
          <a:xfrm>
            <a:off x="6424513" y="2974963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" name="Google Shape;39;p69"/>
          <p:cNvSpPr txBox="1"/>
          <p:nvPr>
            <p:ph idx="21" type="ctrTitle"/>
          </p:nvPr>
        </p:nvSpPr>
        <p:spPr>
          <a:xfrm>
            <a:off x="6424513" y="3863900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b="0"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2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0"/>
          <p:cNvSpPr/>
          <p:nvPr/>
        </p:nvSpPr>
        <p:spPr>
          <a:xfrm>
            <a:off x="2080188" y="1291650"/>
            <a:ext cx="4910700" cy="256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0"/>
          <p:cNvSpPr txBox="1"/>
          <p:nvPr>
            <p:ph type="ctrTitle"/>
          </p:nvPr>
        </p:nvSpPr>
        <p:spPr>
          <a:xfrm>
            <a:off x="2770350" y="1558300"/>
            <a:ext cx="3530400" cy="194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None/>
              <a:defRPr sz="1200">
                <a:solidFill>
                  <a:srgbClr val="0E2A4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9pPr>
          </a:lstStyle>
          <a:p/>
        </p:txBody>
      </p:sp>
      <p:sp>
        <p:nvSpPr>
          <p:cNvPr id="43" name="Google Shape;43;p70"/>
          <p:cNvSpPr txBox="1"/>
          <p:nvPr>
            <p:ph idx="1" type="subTitle"/>
          </p:nvPr>
        </p:nvSpPr>
        <p:spPr>
          <a:xfrm>
            <a:off x="2806800" y="1757550"/>
            <a:ext cx="34575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800"/>
              <a:buNone/>
              <a:defRPr>
                <a:solidFill>
                  <a:srgbClr val="0E2A4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None/>
              <a:defRPr sz="1200">
                <a:solidFill>
                  <a:srgbClr val="0E2A4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TITLE_1_1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/>
          <p:nvPr>
            <p:ph type="ctrTitle"/>
          </p:nvPr>
        </p:nvSpPr>
        <p:spPr>
          <a:xfrm>
            <a:off x="5393881" y="2071888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" name="Google Shape;46;p71"/>
          <p:cNvSpPr txBox="1"/>
          <p:nvPr>
            <p:ph idx="2" type="ctrTitle"/>
          </p:nvPr>
        </p:nvSpPr>
        <p:spPr>
          <a:xfrm>
            <a:off x="5393881" y="3474575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71"/>
          <p:cNvSpPr txBox="1"/>
          <p:nvPr>
            <p:ph idx="3" type="ctrTitle"/>
          </p:nvPr>
        </p:nvSpPr>
        <p:spPr>
          <a:xfrm>
            <a:off x="5393881" y="2773231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None/>
              <a:defRPr b="0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" name="Google Shape;48;p71"/>
          <p:cNvSpPr txBox="1"/>
          <p:nvPr>
            <p:ph idx="4" type="ctrTitle"/>
          </p:nvPr>
        </p:nvSpPr>
        <p:spPr>
          <a:xfrm>
            <a:off x="256200" y="637927"/>
            <a:ext cx="7833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+ INFOGRAPHY">
  <p:cSld name="TITLE_1_1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2"/>
          <p:cNvSpPr txBox="1"/>
          <p:nvPr>
            <p:ph idx="1" type="subTitle"/>
          </p:nvPr>
        </p:nvSpPr>
        <p:spPr>
          <a:xfrm>
            <a:off x="3874950" y="3625075"/>
            <a:ext cx="13941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72"/>
          <p:cNvSpPr txBox="1"/>
          <p:nvPr>
            <p:ph idx="2" type="subTitle"/>
          </p:nvPr>
        </p:nvSpPr>
        <p:spPr>
          <a:xfrm>
            <a:off x="5813500" y="3639800"/>
            <a:ext cx="13941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72"/>
          <p:cNvSpPr txBox="1"/>
          <p:nvPr>
            <p:ph idx="3" type="subTitle"/>
          </p:nvPr>
        </p:nvSpPr>
        <p:spPr>
          <a:xfrm>
            <a:off x="1936387" y="3619725"/>
            <a:ext cx="13941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72"/>
          <p:cNvSpPr txBox="1"/>
          <p:nvPr>
            <p:ph type="ctrTitle"/>
          </p:nvPr>
        </p:nvSpPr>
        <p:spPr>
          <a:xfrm>
            <a:off x="3533994" y="3503375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" name="Google Shape;54;p72"/>
          <p:cNvSpPr txBox="1"/>
          <p:nvPr>
            <p:ph idx="4" type="ctrTitle"/>
          </p:nvPr>
        </p:nvSpPr>
        <p:spPr>
          <a:xfrm>
            <a:off x="5472556" y="3523450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" name="Google Shape;55;p72"/>
          <p:cNvSpPr txBox="1"/>
          <p:nvPr>
            <p:ph idx="5" type="ctrTitle"/>
          </p:nvPr>
        </p:nvSpPr>
        <p:spPr>
          <a:xfrm>
            <a:off x="1595444" y="3503375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  <a:defRPr b="0" sz="10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" name="Google Shape;56;p72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 ">
  <p:cSld name="TITLE_1_1_1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3"/>
          <p:cNvSpPr txBox="1"/>
          <p:nvPr>
            <p:ph idx="1" type="subTitle"/>
          </p:nvPr>
        </p:nvSpPr>
        <p:spPr>
          <a:xfrm>
            <a:off x="3874944" y="3523425"/>
            <a:ext cx="13941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9" name="Google Shape;59;p73"/>
          <p:cNvSpPr txBox="1"/>
          <p:nvPr>
            <p:ph idx="2" type="subTitle"/>
          </p:nvPr>
        </p:nvSpPr>
        <p:spPr>
          <a:xfrm>
            <a:off x="6042106" y="3192125"/>
            <a:ext cx="13941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0" name="Google Shape;60;p73"/>
          <p:cNvSpPr txBox="1"/>
          <p:nvPr>
            <p:ph idx="3" type="subTitle"/>
          </p:nvPr>
        </p:nvSpPr>
        <p:spPr>
          <a:xfrm>
            <a:off x="1707794" y="3891050"/>
            <a:ext cx="13941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" name="Google Shape;61;p73"/>
          <p:cNvSpPr txBox="1"/>
          <p:nvPr>
            <p:ph type="ctrTitle"/>
          </p:nvPr>
        </p:nvSpPr>
        <p:spPr>
          <a:xfrm>
            <a:off x="3533994" y="3422225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73"/>
          <p:cNvSpPr txBox="1"/>
          <p:nvPr>
            <p:ph idx="4" type="ctrTitle"/>
          </p:nvPr>
        </p:nvSpPr>
        <p:spPr>
          <a:xfrm>
            <a:off x="5701156" y="3096475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" name="Google Shape;63;p73"/>
          <p:cNvSpPr txBox="1"/>
          <p:nvPr>
            <p:ph idx="5" type="ctrTitle"/>
          </p:nvPr>
        </p:nvSpPr>
        <p:spPr>
          <a:xfrm>
            <a:off x="1366844" y="3789650"/>
            <a:ext cx="2076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Roboto"/>
              <a:buNone/>
              <a:defRPr b="0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" name="Google Shape;64;p73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b="0" sz="30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692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ree Serif"/>
              <a:buNone/>
              <a:defRPr b="1" i="0" sz="2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ivan@securitymatters.asi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hyperlink" Target="https://www.malwarebytes.com/mac" TargetMode="External"/><Relationship Id="rId5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hyperlink" Target="https://keepassxc.org/download/" TargetMode="External"/><Relationship Id="rId5" Type="http://schemas.openxmlformats.org/officeDocument/2006/relationships/hyperlink" Target="https://www.passwordmonster.com/" TargetMode="External"/><Relationship Id="rId6" Type="http://schemas.openxmlformats.org/officeDocument/2006/relationships/hyperlink" Target="https://haveibeenpwned.com/" TargetMode="External"/><Relationship Id="rId7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hyperlink" Target="https://proton.me/drive" TargetMode="External"/><Relationship Id="rId5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hyperlink" Target="https://www.mozilla.org/en-US/firefox/new/" TargetMode="External"/><Relationship Id="rId5" Type="http://schemas.openxmlformats.org/officeDocument/2006/relationships/hyperlink" Target="https://www.torproject.org/download/" TargetMode="External"/><Relationship Id="rId6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hyperlink" Target="https://addons.mozilla.org/en-US/firefox/addon/privacy-badger17/" TargetMode="External"/><Relationship Id="rId5" Type="http://schemas.openxmlformats.org/officeDocument/2006/relationships/hyperlink" Target="https://addons.mozilla.org/en-US/firefox/addon/ublock-origin/" TargetMode="External"/><Relationship Id="rId6" Type="http://schemas.openxmlformats.org/officeDocument/2006/relationships/hyperlink" Target="https://chromewebstore.google.com/detail/ublock/epcnnfbjfcgphgdmggkamkmgojdagdnn?hl=en-US&amp;utm_source=ext_sidebar" TargetMode="External"/><Relationship Id="rId7" Type="http://schemas.openxmlformats.org/officeDocument/2006/relationships/hyperlink" Target="https://chrome.google.com/webstore/detail/privacy-badger/pkehgijcmpdhfbdbbnkijodmdjhbjlgp?hl=en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hyperlink" Target="https://www.iplocation.net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myaccount.google.com/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jpg"/><Relationship Id="rId4" Type="http://schemas.openxmlformats.org/officeDocument/2006/relationships/image" Target="../media/image2.png"/><Relationship Id="rId5" Type="http://schemas.openxmlformats.org/officeDocument/2006/relationships/hyperlink" Target="https://phishingquiz.withgoogle.com/" TargetMode="External"/><Relationship Id="rId6" Type="http://schemas.openxmlformats.org/officeDocument/2006/relationships/hyperlink" Target="https://phishingquiz.withgoogle.com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hyperlink" Target="https://www.virustotal.com/gui/home/upload" TargetMode="External"/><Relationship Id="rId5" Type="http://schemas.openxmlformats.org/officeDocument/2006/relationships/hyperlink" Target="https://www.browserling.com/browser-sandbox" TargetMode="External"/><Relationship Id="rId6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hyperlink" Target="mailto:info@securitymatters.asia" TargetMode="External"/><Relationship Id="rId4" Type="http://schemas.openxmlformats.org/officeDocument/2006/relationships/hyperlink" Target="https://www.facebook.com/Security-Matters-102662085679395" TargetMode="External"/><Relationship Id="rId9" Type="http://schemas.openxmlformats.org/officeDocument/2006/relationships/hyperlink" Target="https://twitter.com/sec_matters?s=11" TargetMode="External"/><Relationship Id="rId5" Type="http://schemas.openxmlformats.org/officeDocument/2006/relationships/hyperlink" Target="https://www.facebook.com/secm8" TargetMode="External"/><Relationship Id="rId6" Type="http://schemas.openxmlformats.org/officeDocument/2006/relationships/hyperlink" Target="https://twitter.com/sec_matters?s=11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www.facebook.com/secm8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hyperlink" Target="https://quiz.shira.app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Security 101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>
            <p:ph idx="1" type="subTitle"/>
          </p:nvPr>
        </p:nvSpPr>
        <p:spPr>
          <a:xfrm>
            <a:off x="5418612" y="4232417"/>
            <a:ext cx="36447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August 2025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ivan@securitymatters.asia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Hygiene and Account Security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2. Digital Hygiene and Account Security</a:t>
            </a:r>
            <a:endParaRPr/>
          </a:p>
        </p:txBody>
      </p:sp>
      <p:cxnSp>
        <p:nvCxnSpPr>
          <p:cNvPr id="171" name="Google Shape;171;p15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2" name="Google Shape;1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5"/>
          <p:cNvSpPr txBox="1"/>
          <p:nvPr/>
        </p:nvSpPr>
        <p:spPr>
          <a:xfrm>
            <a:off x="4076558" y="775753"/>
            <a:ext cx="5067442" cy="378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hygiene refers to the practices and habits that individuals and organizations adopt to maintain their digital security and privacy.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is it important?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Protects sensitive information from unauthorized access or theft.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Reduces the risk of cyber attacks and data breaches.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Helps maintain trust and credibility with clients/stakeholders.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193" y="964989"/>
            <a:ext cx="3878738" cy="329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Digital Hygiene Checklist</a:t>
            </a:r>
            <a:endParaRPr/>
          </a:p>
        </p:txBody>
      </p:sp>
      <p:cxnSp>
        <p:nvCxnSpPr>
          <p:cNvPr id="180" name="Google Shape;180;p16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1" name="Google Shape;1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6"/>
          <p:cNvSpPr txBox="1"/>
          <p:nvPr/>
        </p:nvSpPr>
        <p:spPr>
          <a:xfrm>
            <a:off x="164941" y="799816"/>
            <a:ext cx="7516020" cy="4228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your operating system and software regularly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Install reputable antivirus and enable firewall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strong &amp; unique passwords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Regularly backup files and devices and keep hard drive clean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Download apps only from the official store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cautious of public Wi-Fi and public USB ports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Choose your browser carefully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two-factor authentication (2FA)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Protect your connection to the internet by using a VPN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Encrypt your emails and messages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Encrypt your devices and files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aware of phishing attacks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2. Digital Hygiene and Account Security</a:t>
            </a:r>
            <a:endParaRPr/>
          </a:p>
        </p:txBody>
      </p:sp>
      <p:cxnSp>
        <p:nvCxnSpPr>
          <p:cNvPr id="188" name="Google Shape;188;p17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9" name="Google Shape;1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7"/>
          <p:cNvSpPr txBox="1"/>
          <p:nvPr/>
        </p:nvSpPr>
        <p:spPr>
          <a:xfrm>
            <a:off x="3936206" y="775753"/>
            <a:ext cx="5207794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your operating system and software regularly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4290700" y="1221312"/>
            <a:ext cx="4170103" cy="263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 updates improve security by fixing vulnerabilities and bugs.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 your device to update automatically to ensure you're always protected.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 updates also improve performance and add new features.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152" y="871627"/>
            <a:ext cx="3129903" cy="4018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2. Digital Hygiene and Account Security</a:t>
            </a:r>
            <a:endParaRPr/>
          </a:p>
        </p:txBody>
      </p:sp>
      <p:cxnSp>
        <p:nvCxnSpPr>
          <p:cNvPr id="198" name="Google Shape;198;p18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9" name="Google Shape;1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8"/>
          <p:cNvSpPr txBox="1"/>
          <p:nvPr/>
        </p:nvSpPr>
        <p:spPr>
          <a:xfrm>
            <a:off x="3996003" y="780383"/>
            <a:ext cx="5147997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Install reputable antivirus and enable firewall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8"/>
          <p:cNvSpPr txBox="1"/>
          <p:nvPr/>
        </p:nvSpPr>
        <p:spPr>
          <a:xfrm>
            <a:off x="4350497" y="1142944"/>
            <a:ext cx="4793503" cy="300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Antivirus software helps protect your device from malware such as viruses, spyware, and other types of harmful software.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E.g.: Microsoft Windows Defender on Windows and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Malwarebytes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Mac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firewall is a security tool that monitors incoming and outgoing network traffic and blocks any unauthorized access attempts.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845" y="950214"/>
            <a:ext cx="3774362" cy="293598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 txBox="1"/>
          <p:nvPr/>
        </p:nvSpPr>
        <p:spPr>
          <a:xfrm>
            <a:off x="0" y="4610100"/>
            <a:ext cx="91439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Windows users: Check your computer vitals at the “</a:t>
            </a:r>
            <a:r>
              <a:rPr b="0" i="1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 section in “</a:t>
            </a:r>
            <a:r>
              <a:rPr b="0" i="1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Security and Maintenance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2. Digital Hygiene and Account Security</a:t>
            </a:r>
            <a:endParaRPr/>
          </a:p>
        </p:txBody>
      </p:sp>
      <p:cxnSp>
        <p:nvCxnSpPr>
          <p:cNvPr id="209" name="Google Shape;209;p19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3996003" y="780383"/>
            <a:ext cx="5147997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strong &amp; unique passwords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4350497" y="1121512"/>
            <a:ext cx="4793503" cy="3913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 least 25 characters, contain upper and lower case letters, numbers, and special characters.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Consider using a memorable but difficult to guess passphrase.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Change your passwords often, e.g. every 6 months.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not allow your browser to "remember" your username and password.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Don't reuse passwords across multiple accounts.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a password manager, e.g.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KeePassXC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help generate and store your passwords.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 your password strength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 if your personal data has been compromised by data breaches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1844" y="950214"/>
            <a:ext cx="3660061" cy="3271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2. Digital Hygiene and Account Security</a:t>
            </a:r>
            <a:endParaRPr/>
          </a:p>
        </p:txBody>
      </p:sp>
      <p:cxnSp>
        <p:nvCxnSpPr>
          <p:cNvPr id="219" name="Google Shape;219;p20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0" name="Google Shape;2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 txBox="1"/>
          <p:nvPr/>
        </p:nvSpPr>
        <p:spPr>
          <a:xfrm>
            <a:off x="3996003" y="780383"/>
            <a:ext cx="514799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Regularly backup files and devices and keep hard drive clean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0"/>
          <p:cNvSpPr txBox="1"/>
          <p:nvPr/>
        </p:nvSpPr>
        <p:spPr>
          <a:xfrm>
            <a:off x="4350497" y="1436044"/>
            <a:ext cx="4793503" cy="3507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loss can occur due to various reasons: hardware failure, human error, cyberattacks, etc.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can save your important files, prevent data loss and help recover from a cyberattack.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important files regularly on a secure location, e.g. external hard drive.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using cloud storage is unavoidable, try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ProtonDrive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Regularly test your backup device.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Regularly scan for malware and remove any threats.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280" y="950213"/>
            <a:ext cx="3720998" cy="324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Mobile Security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35" name="Google Shape;235;p22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2"/>
          <p:cNvSpPr txBox="1"/>
          <p:nvPr/>
        </p:nvSpPr>
        <p:spPr>
          <a:xfrm>
            <a:off x="4260300" y="775753"/>
            <a:ext cx="4793503" cy="3507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Mobile security refers to the protection of mobile devices such as smartphones and tablets from hacking and other dangers that could steal data or harm the device.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is it important?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Mobile devices store a large amount of personal and sensitive information and are frequently used to access financial services, making them prime targets for cybercriminals.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906" y="950120"/>
            <a:ext cx="3136106" cy="376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44" name="Google Shape;244;p23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5" name="Google Shape;2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 txBox="1"/>
          <p:nvPr/>
        </p:nvSpPr>
        <p:spPr>
          <a:xfrm>
            <a:off x="4260300" y="775753"/>
            <a:ext cx="4793503" cy="2473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Screen Lock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security feature that prevents unauthorized access to your cellphone.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can be set up with a pattern, fingerprint, PIN, password, or facial recognition.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It's important to choose a strong screen lock and avoid using easily guessable patterns or PINs.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150" y="976312"/>
            <a:ext cx="38100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ctrTitle"/>
          </p:nvPr>
        </p:nvSpPr>
        <p:spPr>
          <a:xfrm>
            <a:off x="4746625" y="519875"/>
            <a:ext cx="43974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Our Organization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>
            <p:ph idx="1" type="subTitle"/>
          </p:nvPr>
        </p:nvSpPr>
        <p:spPr>
          <a:xfrm>
            <a:off x="4597275" y="1145550"/>
            <a:ext cx="4546800" cy="1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972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Security Matters (SecM) is a NGO working to protect at-risk groups in East and Southeast Asia by strengthening their digital and physical security.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0972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We achieve this by: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3961F"/>
              </a:buClr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Promoting digital security awareness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3961F"/>
              </a:buClr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Serving as the first point of contact for security threats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3961F"/>
              </a:buClr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Providing first responder support and resources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3961F"/>
              </a:buClr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Creating localized tools to address unique threats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" name="Google Shape;96;p2"/>
          <p:cNvCxnSpPr/>
          <p:nvPr/>
        </p:nvCxnSpPr>
        <p:spPr>
          <a:xfrm>
            <a:off x="4750183" y="1126482"/>
            <a:ext cx="44484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75" y="1797074"/>
            <a:ext cx="3530400" cy="154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53" name="Google Shape;253;p24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/>
          <p:nvPr/>
        </p:nvSpPr>
        <p:spPr>
          <a:xfrm>
            <a:off x="4260300" y="775753"/>
            <a:ext cx="4793503" cy="40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Download apps only from the official store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4572001" y="1114575"/>
            <a:ext cx="4572000" cy="2473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careful when downloading apps as they can contain malware that can harm your device or steal your information.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Only download apps from the official app store, i.e. Google Play or the Apple App Store.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Review the app's permissions before downloading and installing it.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556" y="955852"/>
            <a:ext cx="4089744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63" name="Google Shape;263;p25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4350497" y="775753"/>
            <a:ext cx="4793503" cy="2473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your operating system and apps regularly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is it important?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Security updates address security vulnerabilities that could be exploited by cybercriminals.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Improved performance.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features.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12" y="944140"/>
            <a:ext cx="3482668" cy="3193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72" name="Google Shape;272;p26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3" name="Google Shape;2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/>
          <p:nvPr/>
        </p:nvSpPr>
        <p:spPr>
          <a:xfrm>
            <a:off x="0" y="3057059"/>
            <a:ext cx="4793503" cy="40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cautious of public Wi-Fi and public USB ports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307182" y="3356950"/>
            <a:ext cx="8836818" cy="1666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Always use a virtual private network (VPN) when connecting to public Wi-Fi.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Avoid logging in to any accounts that contain sensitive information like banking or email without a VPN.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Avoid using USB ports in public places, as they may be unsafe and can potentially install malware on your device.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4396" y="883418"/>
            <a:ext cx="61722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82" name="Google Shape;282;p27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3" name="Google Shape;28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967872"/>
            <a:ext cx="3810000" cy="38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3. Mobile Security</a:t>
            </a:r>
            <a:endParaRPr/>
          </a:p>
        </p:txBody>
      </p:sp>
      <p:cxnSp>
        <p:nvCxnSpPr>
          <p:cNvPr id="290" name="Google Shape;290;p28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1" name="Google Shape;2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 txBox="1"/>
          <p:nvPr/>
        </p:nvSpPr>
        <p:spPr>
          <a:xfrm>
            <a:off x="4260300" y="775753"/>
            <a:ext cx="4793503" cy="3507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 Access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Giving location access to all apps can be dangerous as it can reveal your whereabouts to people you don't want to share it with.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Bluetooth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Allowing all apps to access Bluetooth can be risky as it can enable unauthorized devices to connect to your phone and access your data.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 applies to Apple’s AirDrop.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 txBox="1"/>
          <p:nvPr/>
        </p:nvSpPr>
        <p:spPr>
          <a:xfrm>
            <a:off x="0" y="4264246"/>
            <a:ext cx="9144000" cy="749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Limiting location and Bluetooth access can help protect your privacy and prevent unauthorized access to your data.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953" y="859485"/>
            <a:ext cx="3746429" cy="324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 Safety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06" name="Google Shape;306;p30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0"/>
          <p:cNvSpPr txBox="1"/>
          <p:nvPr/>
        </p:nvSpPr>
        <p:spPr>
          <a:xfrm>
            <a:off x="4260300" y="775753"/>
            <a:ext cx="4883700" cy="3162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 safety involves taking measures to protect ourselves while using the internet.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is it important?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sharing things online, there's a risk of exposing personal information or sharing it with the wrong people.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 safety is important for protecting oneself and one's personal information while using the internet.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56" y="890707"/>
            <a:ext cx="4057091" cy="316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15" name="Google Shape;315;p31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6" name="Google Shape;3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/>
        </p:nvSpPr>
        <p:spPr>
          <a:xfrm>
            <a:off x="4260300" y="775753"/>
            <a:ext cx="4793503" cy="40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Choose your browser carefully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4572001" y="1114575"/>
            <a:ext cx="4572000" cy="2473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Choosing a secure browser is an important step in staying safe online.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E.g.: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Mozilla Firefox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Tor Browser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Google Chrome for Google services or services not supported by Firefox.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extensions (plugins) that help protect your privacy.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97" y="963907"/>
            <a:ext cx="4213246" cy="277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25" name="Google Shape;325;p32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6" name="Google Shape;32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/>
          <p:nvPr/>
        </p:nvSpPr>
        <p:spPr>
          <a:xfrm>
            <a:off x="11029" y="786432"/>
            <a:ext cx="9132900" cy="41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Browser settings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Firefox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1" lvl="0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Firefox should be used as the default browser.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1" lvl="0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Firefox will need to have the ‘HTTPS-Only Mode’ turned on;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Privacy Badger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(which identifies trackers); and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uBlock Origin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(ad blocker) add-ons installed and enabled at all times.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1" lvl="0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Firefox will be configured to ‘Always use private browsing mode’.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arabicPeriod" startAt="2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Chrome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1" lvl="0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Chrome should be used only when using Google services or services that are not supported by Firefox.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1" lvl="0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Chrome needs to have the ‘Always use secure connections’ turned on,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uBlock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and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Privacy Badger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add-ons installed and enabled at all times.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1" lvl="0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Chrome will be configured to ‘Clear cookies and site data when you close all windows’.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33" name="Google Shape;333;p33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4" name="Google Shape;33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/>
        </p:nvSpPr>
        <p:spPr>
          <a:xfrm>
            <a:off x="4360192" y="871627"/>
            <a:ext cx="4783808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Incognito mode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private browsing mode that can be used to browse the web without saving history or cookies.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Incognito mode does not provide complete anonymity online.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Internet service providers, employer, and visited websites can still see your activity.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Incognito mode keeps your browsing private from others using the same device.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581" y="967837"/>
            <a:ext cx="3790372" cy="354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Ground Rules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03191"/>
            <a:ext cx="9144000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AutoNum type="arabicPeriod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Please be clear and avoid using jargon.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AutoNum type="arabicPeriod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respectful of the views of others, even if you disagree.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AutoNum type="arabicPeriod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Concentration: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Keep other devices closed to stay focused.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AutoNum type="arabicPeriod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Participation: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Participate fully but it's okay to say "pass" if you're uncomfortable.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AutoNum type="arabicPeriod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Breaks: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Let us know if you need to take a break.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AutoNum type="arabicPeriod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Privacy: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Don't record or share workshop content, including quotes or images of other participants.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p3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0" y="3719303"/>
            <a:ext cx="9144000" cy="792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 guidelines are intended to create a positive and respectful environment for all participants. If you have any questions or concerns, please don't hesitate to ask the organizers. Thank you.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42" name="Google Shape;342;p34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3" name="Google Shape;3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 txBox="1"/>
          <p:nvPr/>
        </p:nvSpPr>
        <p:spPr>
          <a:xfrm>
            <a:off x="4260300" y="775753"/>
            <a:ext cx="4793503" cy="40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two-factor authentication (2FA)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4572001" y="1114575"/>
            <a:ext cx="4572000" cy="143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Install software tokens, e.g.: Google Authenticator, Microsoft Authenticator, Aegis Authenticator (Android only), or Authy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SMS based 2FA is not recommended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711" y="946879"/>
            <a:ext cx="3553410" cy="3544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52" name="Google Shape;352;p35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3" name="Google Shape;35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5"/>
          <p:cNvSpPr txBox="1"/>
          <p:nvPr/>
        </p:nvSpPr>
        <p:spPr>
          <a:xfrm>
            <a:off x="0" y="775753"/>
            <a:ext cx="4793503" cy="40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two-factor authentication (2FA)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1707" y="1180736"/>
            <a:ext cx="4680585" cy="372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61" name="Google Shape;361;p36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2" name="Google Shape;3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6"/>
          <p:cNvSpPr txBox="1"/>
          <p:nvPr/>
        </p:nvSpPr>
        <p:spPr>
          <a:xfrm>
            <a:off x="4360192" y="871627"/>
            <a:ext cx="4783808" cy="3027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 vs HTTPS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is not encrypted, making it vulnerable to interception by third parties.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URLs begin with "http://"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is encrypted, making it more secure from interception by third parties.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URLs begin with "https://"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13" y="956151"/>
            <a:ext cx="4239007" cy="307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70" name="Google Shape;370;p37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1" name="Google Shape;37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7"/>
          <p:cNvSpPr txBox="1"/>
          <p:nvPr/>
        </p:nvSpPr>
        <p:spPr>
          <a:xfrm>
            <a:off x="0" y="775753"/>
            <a:ext cx="9053803" cy="40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❑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Protect your connection to the internet by using a VPN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222" y="1600376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0044" y="1600376"/>
            <a:ext cx="3200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7"/>
          <p:cNvSpPr txBox="1"/>
          <p:nvPr/>
        </p:nvSpPr>
        <p:spPr>
          <a:xfrm>
            <a:off x="687222" y="1201183"/>
            <a:ext cx="3200400" cy="368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Without a VPN:</a:t>
            </a:r>
            <a:endParaRPr b="0" i="0" sz="1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7"/>
          <p:cNvSpPr txBox="1"/>
          <p:nvPr/>
        </p:nvSpPr>
        <p:spPr>
          <a:xfrm>
            <a:off x="5080044" y="1195394"/>
            <a:ext cx="3200400" cy="368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With VPN: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8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cxnSp>
        <p:nvCxnSpPr>
          <p:cNvPr id="382" name="Google Shape;382;p38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3" name="Google Shape;38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8"/>
          <p:cNvSpPr txBox="1"/>
          <p:nvPr/>
        </p:nvSpPr>
        <p:spPr>
          <a:xfrm>
            <a:off x="4360192" y="775753"/>
            <a:ext cx="4783808" cy="300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Tor Browser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Sends your internet activity through layers of servers.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activity bounces around the network until it reaches its destination.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anonymity online, making it difficult for anyone to track your internet activity.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be slow at times.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28" y="871628"/>
            <a:ext cx="4130139" cy="32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8"/>
          <p:cNvSpPr txBox="1"/>
          <p:nvPr/>
        </p:nvSpPr>
        <p:spPr>
          <a:xfrm>
            <a:off x="130628" y="4421535"/>
            <a:ext cx="317907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Don’t believe?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Try the location test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4. Online Safety</a:t>
            </a:r>
            <a:endParaRPr/>
          </a:p>
        </p:txBody>
      </p:sp>
      <p:sp>
        <p:nvSpPr>
          <p:cNvPr id="392" name="Google Shape;392;p39"/>
          <p:cNvSpPr txBox="1"/>
          <p:nvPr/>
        </p:nvSpPr>
        <p:spPr>
          <a:xfrm>
            <a:off x="0" y="775753"/>
            <a:ext cx="9144000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2" marL="45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Settings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3474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https://myaccount.google.com/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2" marL="3474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Checklist to run through: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747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romanL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Third-party apps with account access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romanL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2-Step Verification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romanL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 history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romanL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Recovery (email and phone)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romanL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Recent security activity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AutoNum type="romanL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Devices (that are signed in to the account)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762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7622" lvl="3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3" name="Google Shape;393;p39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4" name="Google Shape;39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Phishing: Understanding and Preventing Attacks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3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5. Phishing: Understanding and Preventing Attacks</a:t>
            </a:r>
            <a:endParaRPr/>
          </a:p>
        </p:txBody>
      </p:sp>
      <p:cxnSp>
        <p:nvCxnSpPr>
          <p:cNvPr id="406" name="Google Shape;406;p53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7" name="Google Shape;40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3"/>
          <p:cNvSpPr txBox="1"/>
          <p:nvPr/>
        </p:nvSpPr>
        <p:spPr>
          <a:xfrm>
            <a:off x="4360192" y="775753"/>
            <a:ext cx="4783808" cy="227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Phishing is a type of online scam where attackers send fake messages or emails or calls that appear to be from a trustworthy source in order to steal sensitive information such as passwords or credit card numbers.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03" y="871627"/>
            <a:ext cx="4220582" cy="3316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4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5. Phishing: Understanding and Preventing Attacks</a:t>
            </a:r>
            <a:endParaRPr/>
          </a:p>
        </p:txBody>
      </p:sp>
      <p:cxnSp>
        <p:nvCxnSpPr>
          <p:cNvPr id="415" name="Google Shape;415;p54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6" name="Google Shape;41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4"/>
          <p:cNvSpPr txBox="1"/>
          <p:nvPr/>
        </p:nvSpPr>
        <p:spPr>
          <a:xfrm>
            <a:off x="4518212" y="775753"/>
            <a:ext cx="4625788" cy="4116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identify a phishing email/message?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Demanding urgent action.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Bad grammar and spelling mistakes.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Inconsistencies in email addresses, links, and domain names.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Suspicious attachments  (.zip, .exe, etc.).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Emails requesting login credentials, payment information, or sensitive data.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 good to be true.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48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/Users/mayberlynn/Pictures/Photos Library.photoslibrary/originals/9/9BCE9F6C-0731-46D8-8C92-92F4CB86D30D.png9BCE9F6C-0731-46D8-8C92-92F4CB86D30D" id="418" name="Google Shape;41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74" y="848335"/>
            <a:ext cx="4471338" cy="214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74" y="3027071"/>
            <a:ext cx="2281388" cy="97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91459" y="2773936"/>
            <a:ext cx="2126753" cy="23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5. Phishing: Understanding and Preventing Attacks</a:t>
            </a:r>
            <a:endParaRPr/>
          </a:p>
        </p:txBody>
      </p:sp>
      <p:cxnSp>
        <p:nvCxnSpPr>
          <p:cNvPr id="426" name="Google Shape;426;p55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7" name="Google Shape;42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5"/>
          <p:cNvSpPr txBox="1"/>
          <p:nvPr/>
        </p:nvSpPr>
        <p:spPr>
          <a:xfrm>
            <a:off x="4518212" y="775753"/>
            <a:ext cx="4625788" cy="4116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avoid phishing traps?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Hover your mouse cursor over the link (without clicking) to see the actual web address.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Verify that the site's address matches exactly with the legitimate site. If it doesn't match, it could be a fake site.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Ensure that the site's address starts with "https" instead of "http". If you have any doubts, immediately close the webpage.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your usual method of accessing the website rather than clicking on the link you received.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97" y="958904"/>
            <a:ext cx="4462115" cy="3408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Risk Assessment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6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Quiz 2</a:t>
            </a:r>
            <a:endParaRPr/>
          </a:p>
        </p:txBody>
      </p:sp>
      <p:cxnSp>
        <p:nvCxnSpPr>
          <p:cNvPr id="436" name="Google Shape;436;p56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7" name="Google Shape;43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6"/>
          <p:cNvSpPr txBox="1"/>
          <p:nvPr/>
        </p:nvSpPr>
        <p:spPr>
          <a:xfrm>
            <a:off x="0" y="775754"/>
            <a:ext cx="9144000" cy="4367746"/>
          </a:xfrm>
          <a:prstGeom prst="rect">
            <a:avLst/>
          </a:prstGeom>
          <a:solidFill>
            <a:schemeClr val="dk1">
              <a:alpha val="49019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460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https://phishingquiz.withgoogle.com/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460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6"/>
          <p:cNvSpPr txBox="1"/>
          <p:nvPr/>
        </p:nvSpPr>
        <p:spPr>
          <a:xfrm>
            <a:off x="1505000" y="144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6"/>
              </a:rPr>
              <a:t>Phishing Quiz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7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6. Phishing: Understanding and Preventing Attacks</a:t>
            </a:r>
            <a:endParaRPr/>
          </a:p>
        </p:txBody>
      </p:sp>
      <p:cxnSp>
        <p:nvCxnSpPr>
          <p:cNvPr id="445" name="Google Shape;445;p57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6" name="Google Shape;44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7"/>
          <p:cNvSpPr txBox="1"/>
          <p:nvPr/>
        </p:nvSpPr>
        <p:spPr>
          <a:xfrm>
            <a:off x="4438834" y="775753"/>
            <a:ext cx="4705165" cy="227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Useful tools: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https://www.virustotal.com/gui/home/upload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https://www.browserling.com/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Drive and Proton Drive (for sandboxing purposes)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1152" y="986617"/>
            <a:ext cx="3789205" cy="378920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7"/>
          <p:cNvSpPr txBox="1"/>
          <p:nvPr/>
        </p:nvSpPr>
        <p:spPr>
          <a:xfrm>
            <a:off x="2627259" y="3906082"/>
            <a:ext cx="14830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Sandbox</a:t>
            </a:r>
            <a:endParaRPr b="1" i="0" sz="24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9"/>
          <p:cNvSpPr txBox="1"/>
          <p:nvPr>
            <p:ph type="ctrTitle"/>
          </p:nvPr>
        </p:nvSpPr>
        <p:spPr>
          <a:xfrm>
            <a:off x="3821740" y="1458156"/>
            <a:ext cx="5505542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5400"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9"/>
          <p:cNvSpPr txBox="1"/>
          <p:nvPr>
            <p:ph idx="1" type="subTitle"/>
          </p:nvPr>
        </p:nvSpPr>
        <p:spPr>
          <a:xfrm>
            <a:off x="4023043" y="2067957"/>
            <a:ext cx="4470900" cy="21965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uestion?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Email us at: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info@securitymatters.asia</a:t>
            </a:r>
            <a:endParaRPr b="1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Text us on WhatsApp or Signal: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+60 16-298 2046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6" name="Google Shape;456;p59"/>
          <p:cNvGrpSpPr/>
          <p:nvPr/>
        </p:nvGrpSpPr>
        <p:grpSpPr>
          <a:xfrm flipH="1">
            <a:off x="-4531428" y="-117297"/>
            <a:ext cx="7324052" cy="5378088"/>
            <a:chOff x="238128" y="262776"/>
            <a:chExt cx="7092850" cy="5151428"/>
          </a:xfrm>
        </p:grpSpPr>
        <p:sp>
          <p:nvSpPr>
            <p:cNvPr id="457" name="Google Shape;457;p59"/>
            <p:cNvSpPr/>
            <p:nvPr/>
          </p:nvSpPr>
          <p:spPr>
            <a:xfrm>
              <a:off x="4565466" y="4835679"/>
              <a:ext cx="850203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9"/>
            <p:cNvSpPr/>
            <p:nvPr/>
          </p:nvSpPr>
          <p:spPr>
            <a:xfrm>
              <a:off x="5848696" y="1425002"/>
              <a:ext cx="423527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9"/>
            <p:cNvSpPr/>
            <p:nvPr/>
          </p:nvSpPr>
          <p:spPr>
            <a:xfrm>
              <a:off x="5941046" y="1557927"/>
              <a:ext cx="238826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9"/>
            <p:cNvSpPr/>
            <p:nvPr/>
          </p:nvSpPr>
          <p:spPr>
            <a:xfrm>
              <a:off x="6009497" y="1680126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9"/>
            <p:cNvSpPr/>
            <p:nvPr/>
          </p:nvSpPr>
          <p:spPr>
            <a:xfrm>
              <a:off x="5753171" y="1286477"/>
              <a:ext cx="614577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9"/>
            <p:cNvSpPr/>
            <p:nvPr/>
          </p:nvSpPr>
          <p:spPr>
            <a:xfrm>
              <a:off x="1997382" y="1099026"/>
              <a:ext cx="3593412" cy="4136277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9"/>
            <p:cNvSpPr/>
            <p:nvPr/>
          </p:nvSpPr>
          <p:spPr>
            <a:xfrm>
              <a:off x="2271234" y="2928327"/>
              <a:ext cx="977578" cy="976001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9"/>
            <p:cNvSpPr/>
            <p:nvPr/>
          </p:nvSpPr>
          <p:spPr>
            <a:xfrm>
              <a:off x="3957264" y="2998403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9"/>
            <p:cNvSpPr/>
            <p:nvPr/>
          </p:nvSpPr>
          <p:spPr>
            <a:xfrm>
              <a:off x="3307688" y="2819752"/>
              <a:ext cx="697377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9"/>
            <p:cNvSpPr/>
            <p:nvPr/>
          </p:nvSpPr>
          <p:spPr>
            <a:xfrm>
              <a:off x="2445684" y="3165228"/>
              <a:ext cx="592977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9"/>
            <p:cNvSpPr/>
            <p:nvPr/>
          </p:nvSpPr>
          <p:spPr>
            <a:xfrm>
              <a:off x="3481238" y="3027003"/>
              <a:ext cx="333852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59"/>
            <p:cNvSpPr/>
            <p:nvPr/>
          </p:nvSpPr>
          <p:spPr>
            <a:xfrm>
              <a:off x="639328" y="2213477"/>
              <a:ext cx="444227" cy="442626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59"/>
            <p:cNvSpPr/>
            <p:nvPr/>
          </p:nvSpPr>
          <p:spPr>
            <a:xfrm>
              <a:off x="1112180" y="2165727"/>
              <a:ext cx="313676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59"/>
            <p:cNvSpPr/>
            <p:nvPr/>
          </p:nvSpPr>
          <p:spPr>
            <a:xfrm>
              <a:off x="4310716" y="2208702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59"/>
            <p:cNvSpPr/>
            <p:nvPr/>
          </p:nvSpPr>
          <p:spPr>
            <a:xfrm>
              <a:off x="4310716" y="2345628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59"/>
            <p:cNvSpPr/>
            <p:nvPr/>
          </p:nvSpPr>
          <p:spPr>
            <a:xfrm>
              <a:off x="4310716" y="2482552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59"/>
            <p:cNvSpPr/>
            <p:nvPr/>
          </p:nvSpPr>
          <p:spPr>
            <a:xfrm>
              <a:off x="4310716" y="2621052"/>
              <a:ext cx="1028529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59"/>
            <p:cNvSpPr/>
            <p:nvPr/>
          </p:nvSpPr>
          <p:spPr>
            <a:xfrm>
              <a:off x="4310716" y="2757978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59"/>
            <p:cNvSpPr/>
            <p:nvPr/>
          </p:nvSpPr>
          <p:spPr>
            <a:xfrm>
              <a:off x="4310716" y="2894903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59"/>
            <p:cNvSpPr/>
            <p:nvPr/>
          </p:nvSpPr>
          <p:spPr>
            <a:xfrm>
              <a:off x="4310716" y="3031827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59"/>
            <p:cNvSpPr/>
            <p:nvPr/>
          </p:nvSpPr>
          <p:spPr>
            <a:xfrm>
              <a:off x="4310716" y="3168753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59"/>
            <p:cNvSpPr/>
            <p:nvPr/>
          </p:nvSpPr>
          <p:spPr>
            <a:xfrm>
              <a:off x="4310716" y="3305678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59"/>
            <p:cNvSpPr/>
            <p:nvPr/>
          </p:nvSpPr>
          <p:spPr>
            <a:xfrm>
              <a:off x="4310716" y="3442577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59"/>
            <p:cNvSpPr/>
            <p:nvPr/>
          </p:nvSpPr>
          <p:spPr>
            <a:xfrm>
              <a:off x="4310716" y="3579503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59"/>
            <p:cNvSpPr/>
            <p:nvPr/>
          </p:nvSpPr>
          <p:spPr>
            <a:xfrm>
              <a:off x="4310716" y="3716428"/>
              <a:ext cx="1028529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59"/>
            <p:cNvSpPr/>
            <p:nvPr/>
          </p:nvSpPr>
          <p:spPr>
            <a:xfrm>
              <a:off x="2293534" y="2208702"/>
              <a:ext cx="1776806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59"/>
            <p:cNvSpPr/>
            <p:nvPr/>
          </p:nvSpPr>
          <p:spPr>
            <a:xfrm>
              <a:off x="2293534" y="2345628"/>
              <a:ext cx="1776806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59"/>
            <p:cNvSpPr/>
            <p:nvPr/>
          </p:nvSpPr>
          <p:spPr>
            <a:xfrm>
              <a:off x="2293534" y="2482552"/>
              <a:ext cx="1776806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59"/>
            <p:cNvSpPr/>
            <p:nvPr/>
          </p:nvSpPr>
          <p:spPr>
            <a:xfrm>
              <a:off x="2293534" y="2621052"/>
              <a:ext cx="1195679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59"/>
            <p:cNvSpPr/>
            <p:nvPr/>
          </p:nvSpPr>
          <p:spPr>
            <a:xfrm>
              <a:off x="4430116" y="1931677"/>
              <a:ext cx="730802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9"/>
            <p:cNvSpPr/>
            <p:nvPr/>
          </p:nvSpPr>
          <p:spPr>
            <a:xfrm>
              <a:off x="2817336" y="1931677"/>
              <a:ext cx="729203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59"/>
            <p:cNvSpPr/>
            <p:nvPr/>
          </p:nvSpPr>
          <p:spPr>
            <a:xfrm>
              <a:off x="628179" y="3272228"/>
              <a:ext cx="765828" cy="1550726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59"/>
            <p:cNvSpPr/>
            <p:nvPr/>
          </p:nvSpPr>
          <p:spPr>
            <a:xfrm>
              <a:off x="972080" y="4366003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9"/>
            <p:cNvSpPr/>
            <p:nvPr/>
          </p:nvSpPr>
          <p:spPr>
            <a:xfrm>
              <a:off x="2436810" y="685076"/>
              <a:ext cx="213376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9"/>
            <p:cNvSpPr/>
            <p:nvPr/>
          </p:nvSpPr>
          <p:spPr>
            <a:xfrm>
              <a:off x="2791861" y="685076"/>
              <a:ext cx="213351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9"/>
            <p:cNvSpPr/>
            <p:nvPr/>
          </p:nvSpPr>
          <p:spPr>
            <a:xfrm>
              <a:off x="3146887" y="685076"/>
              <a:ext cx="213376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9"/>
            <p:cNvSpPr/>
            <p:nvPr/>
          </p:nvSpPr>
          <p:spPr>
            <a:xfrm>
              <a:off x="2258484" y="570451"/>
              <a:ext cx="1280079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9"/>
            <p:cNvSpPr/>
            <p:nvPr/>
          </p:nvSpPr>
          <p:spPr>
            <a:xfrm>
              <a:off x="4947569" y="262776"/>
              <a:ext cx="1147929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9"/>
            <p:cNvSpPr/>
            <p:nvPr/>
          </p:nvSpPr>
          <p:spPr>
            <a:xfrm>
              <a:off x="5336045" y="1923727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9"/>
            <p:cNvSpPr/>
            <p:nvPr/>
          </p:nvSpPr>
          <p:spPr>
            <a:xfrm>
              <a:off x="2651736" y="4047578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9"/>
            <p:cNvSpPr/>
            <p:nvPr/>
          </p:nvSpPr>
          <p:spPr>
            <a:xfrm>
              <a:off x="2481385" y="1923727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59"/>
            <p:cNvSpPr/>
            <p:nvPr/>
          </p:nvSpPr>
          <p:spPr>
            <a:xfrm>
              <a:off x="1459256" y="2527128"/>
              <a:ext cx="243626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9"/>
            <p:cNvSpPr/>
            <p:nvPr/>
          </p:nvSpPr>
          <p:spPr>
            <a:xfrm>
              <a:off x="4718292" y="1636826"/>
              <a:ext cx="243626" cy="208901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9"/>
            <p:cNvSpPr/>
            <p:nvPr/>
          </p:nvSpPr>
          <p:spPr>
            <a:xfrm>
              <a:off x="4971444" y="1636826"/>
              <a:ext cx="243626" cy="208901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9"/>
            <p:cNvSpPr/>
            <p:nvPr/>
          </p:nvSpPr>
          <p:spPr>
            <a:xfrm>
              <a:off x="6803949" y="2260977"/>
              <a:ext cx="243626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9"/>
            <p:cNvSpPr/>
            <p:nvPr/>
          </p:nvSpPr>
          <p:spPr>
            <a:xfrm>
              <a:off x="5711770" y="2736452"/>
              <a:ext cx="197451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9"/>
            <p:cNvSpPr/>
            <p:nvPr/>
          </p:nvSpPr>
          <p:spPr>
            <a:xfrm>
              <a:off x="5789796" y="945726"/>
              <a:ext cx="197426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9"/>
            <p:cNvSpPr/>
            <p:nvPr/>
          </p:nvSpPr>
          <p:spPr>
            <a:xfrm>
              <a:off x="6049296" y="945726"/>
              <a:ext cx="197451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9"/>
            <p:cNvSpPr/>
            <p:nvPr/>
          </p:nvSpPr>
          <p:spPr>
            <a:xfrm>
              <a:off x="3006786" y="4857179"/>
              <a:ext cx="197451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9"/>
            <p:cNvSpPr/>
            <p:nvPr/>
          </p:nvSpPr>
          <p:spPr>
            <a:xfrm>
              <a:off x="3264712" y="4857179"/>
              <a:ext cx="197451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9"/>
            <p:cNvSpPr/>
            <p:nvPr/>
          </p:nvSpPr>
          <p:spPr>
            <a:xfrm>
              <a:off x="6307222" y="945726"/>
              <a:ext cx="195851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9"/>
            <p:cNvSpPr/>
            <p:nvPr/>
          </p:nvSpPr>
          <p:spPr>
            <a:xfrm>
              <a:off x="3767814" y="836326"/>
              <a:ext cx="197451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9"/>
            <p:cNvSpPr/>
            <p:nvPr/>
          </p:nvSpPr>
          <p:spPr>
            <a:xfrm>
              <a:off x="3505113" y="4547478"/>
              <a:ext cx="287751" cy="207876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9"/>
            <p:cNvSpPr/>
            <p:nvPr/>
          </p:nvSpPr>
          <p:spPr>
            <a:xfrm>
              <a:off x="1495882" y="2773903"/>
              <a:ext cx="203801" cy="1459976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9"/>
            <p:cNvSpPr/>
            <p:nvPr/>
          </p:nvSpPr>
          <p:spPr>
            <a:xfrm>
              <a:off x="4119666" y="868551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59"/>
            <p:cNvSpPr/>
            <p:nvPr/>
          </p:nvSpPr>
          <p:spPr>
            <a:xfrm>
              <a:off x="5961722" y="1944427"/>
              <a:ext cx="812003" cy="746726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59"/>
            <p:cNvSpPr/>
            <p:nvPr/>
          </p:nvSpPr>
          <p:spPr>
            <a:xfrm flipH="1">
              <a:off x="755543" y="1025106"/>
              <a:ext cx="1047664" cy="746726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9"/>
            <p:cNvSpPr/>
            <p:nvPr/>
          </p:nvSpPr>
          <p:spPr>
            <a:xfrm>
              <a:off x="5700620" y="3254728"/>
              <a:ext cx="246801" cy="1534801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9"/>
            <p:cNvSpPr/>
            <p:nvPr/>
          </p:nvSpPr>
          <p:spPr>
            <a:xfrm>
              <a:off x="6150097" y="3201277"/>
              <a:ext cx="131676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6616099" y="3944103"/>
              <a:ext cx="157626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9"/>
            <p:cNvSpPr/>
            <p:nvPr/>
          </p:nvSpPr>
          <p:spPr>
            <a:xfrm>
              <a:off x="6299248" y="3275277"/>
              <a:ext cx="313676" cy="328126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9"/>
            <p:cNvSpPr/>
            <p:nvPr/>
          </p:nvSpPr>
          <p:spPr>
            <a:xfrm>
              <a:off x="5732471" y="3078002"/>
              <a:ext cx="244701" cy="157626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9"/>
            <p:cNvSpPr/>
            <p:nvPr/>
          </p:nvSpPr>
          <p:spPr>
            <a:xfrm>
              <a:off x="6651224" y="3786253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9"/>
            <p:cNvSpPr/>
            <p:nvPr/>
          </p:nvSpPr>
          <p:spPr>
            <a:xfrm>
              <a:off x="6007897" y="3155302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9"/>
            <p:cNvSpPr/>
            <p:nvPr/>
          </p:nvSpPr>
          <p:spPr>
            <a:xfrm>
              <a:off x="6599923" y="3634352"/>
              <a:ext cx="76676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9"/>
            <p:cNvSpPr/>
            <p:nvPr/>
          </p:nvSpPr>
          <p:spPr>
            <a:xfrm>
              <a:off x="238128" y="2229327"/>
              <a:ext cx="224501" cy="433151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417379" y="2847302"/>
              <a:ext cx="91425" cy="108126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360703" y="2701427"/>
              <a:ext cx="71676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379804" y="2081502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516729" y="1740626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9"/>
            <p:cNvSpPr/>
            <p:nvPr/>
          </p:nvSpPr>
          <p:spPr>
            <a:xfrm>
              <a:off x="451454" y="1948452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9"/>
            <p:cNvSpPr/>
            <p:nvPr/>
          </p:nvSpPr>
          <p:spPr>
            <a:xfrm>
              <a:off x="504528" y="2977903"/>
              <a:ext cx="231951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9"/>
            <p:cNvSpPr/>
            <p:nvPr/>
          </p:nvSpPr>
          <p:spPr>
            <a:xfrm>
              <a:off x="7060277" y="2937277"/>
              <a:ext cx="87601" cy="107626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59"/>
            <p:cNvSpPr/>
            <p:nvPr/>
          </p:nvSpPr>
          <p:spPr>
            <a:xfrm>
              <a:off x="7136702" y="2790602"/>
              <a:ext cx="71676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59"/>
            <p:cNvSpPr/>
            <p:nvPr/>
          </p:nvSpPr>
          <p:spPr>
            <a:xfrm>
              <a:off x="6832626" y="3069277"/>
              <a:ext cx="226101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7108053" y="2320077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9"/>
            <p:cNvSpPr/>
            <p:nvPr/>
          </p:nvSpPr>
          <p:spPr>
            <a:xfrm>
              <a:off x="7025253" y="2038027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9"/>
            <p:cNvSpPr/>
            <p:nvPr/>
          </p:nvSpPr>
          <p:spPr>
            <a:xfrm>
              <a:off x="7111228" y="2171527"/>
              <a:ext cx="78050" cy="113626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9"/>
            <p:cNvSpPr/>
            <p:nvPr/>
          </p:nvSpPr>
          <p:spPr>
            <a:xfrm>
              <a:off x="6829427" y="1831376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9"/>
            <p:cNvSpPr/>
            <p:nvPr/>
          </p:nvSpPr>
          <p:spPr>
            <a:xfrm>
              <a:off x="1369307" y="4886278"/>
              <a:ext cx="322426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59"/>
            <p:cNvSpPr/>
            <p:nvPr/>
          </p:nvSpPr>
          <p:spPr>
            <a:xfrm>
              <a:off x="1849084" y="5273679"/>
              <a:ext cx="130826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59"/>
            <p:cNvSpPr/>
            <p:nvPr/>
          </p:nvSpPr>
          <p:spPr>
            <a:xfrm>
              <a:off x="1276031" y="4585154"/>
              <a:ext cx="55876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59"/>
            <p:cNvSpPr/>
            <p:nvPr/>
          </p:nvSpPr>
          <p:spPr>
            <a:xfrm>
              <a:off x="1307981" y="4740053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59"/>
            <p:cNvSpPr/>
            <p:nvPr/>
          </p:nvSpPr>
          <p:spPr>
            <a:xfrm>
              <a:off x="1214081" y="4367604"/>
              <a:ext cx="157626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59"/>
            <p:cNvSpPr/>
            <p:nvPr/>
          </p:nvSpPr>
          <p:spPr>
            <a:xfrm>
              <a:off x="1702134" y="5214504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59"/>
            <p:cNvSpPr/>
            <p:nvPr/>
          </p:nvSpPr>
          <p:spPr>
            <a:xfrm>
              <a:off x="2014909" y="5254404"/>
              <a:ext cx="237251" cy="157626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59"/>
            <p:cNvSpPr/>
            <p:nvPr/>
          </p:nvSpPr>
          <p:spPr>
            <a:xfrm>
              <a:off x="3619740" y="1871177"/>
              <a:ext cx="240451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59"/>
            <p:cNvSpPr/>
            <p:nvPr/>
          </p:nvSpPr>
          <p:spPr>
            <a:xfrm>
              <a:off x="4411018" y="772626"/>
              <a:ext cx="240426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59"/>
            <p:cNvSpPr/>
            <p:nvPr/>
          </p:nvSpPr>
          <p:spPr>
            <a:xfrm>
              <a:off x="4718294" y="772626"/>
              <a:ext cx="240426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9"/>
            <p:cNvSpPr/>
            <p:nvPr/>
          </p:nvSpPr>
          <p:spPr>
            <a:xfrm>
              <a:off x="5320121" y="772626"/>
              <a:ext cx="240426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59"/>
            <p:cNvSpPr/>
            <p:nvPr/>
          </p:nvSpPr>
          <p:spPr>
            <a:xfrm>
              <a:off x="1718783" y="4396253"/>
              <a:ext cx="472877" cy="608201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59"/>
            <p:cNvSpPr/>
            <p:nvPr/>
          </p:nvSpPr>
          <p:spPr>
            <a:xfrm>
              <a:off x="1817484" y="4498154"/>
              <a:ext cx="280226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59"/>
            <p:cNvSpPr/>
            <p:nvPr/>
          </p:nvSpPr>
          <p:spPr>
            <a:xfrm>
              <a:off x="1817484" y="4574578"/>
              <a:ext cx="280226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1817484" y="4650978"/>
              <a:ext cx="221326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6358175" y="2643352"/>
              <a:ext cx="401226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3627715" y="319426"/>
              <a:ext cx="525402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3778965" y="401676"/>
              <a:ext cx="101900" cy="235651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2650161" y="1654652"/>
              <a:ext cx="173551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1094656" y="2691128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1723557" y="1665801"/>
              <a:ext cx="151276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6334275" y="436701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6866052" y="2581252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1094656" y="2971327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2409736" y="1654652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9"/>
            <p:cNvSpPr/>
            <p:nvPr/>
          </p:nvSpPr>
          <p:spPr>
            <a:xfrm>
              <a:off x="4450818" y="4440828"/>
              <a:ext cx="1246655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9"/>
            <p:cNvSpPr/>
            <p:nvPr/>
          </p:nvSpPr>
          <p:spPr>
            <a:xfrm>
              <a:off x="3118238" y="1673751"/>
              <a:ext cx="1514106" cy="135376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9"/>
            <p:cNvSpPr/>
            <p:nvPr/>
          </p:nvSpPr>
          <p:spPr>
            <a:xfrm>
              <a:off x="1349407" y="323651"/>
              <a:ext cx="2101607" cy="616176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9"/>
            <p:cNvSpPr/>
            <p:nvPr/>
          </p:nvSpPr>
          <p:spPr>
            <a:xfrm>
              <a:off x="5823222" y="713726"/>
              <a:ext cx="843828" cy="1111301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9"/>
            <p:cNvSpPr/>
            <p:nvPr/>
          </p:nvSpPr>
          <p:spPr>
            <a:xfrm>
              <a:off x="924306" y="661176"/>
              <a:ext cx="135350" cy="314876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59"/>
            <p:cNvSpPr/>
            <p:nvPr/>
          </p:nvSpPr>
          <p:spPr>
            <a:xfrm>
              <a:off x="1782458" y="3907478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1113781" y="661176"/>
              <a:ext cx="133750" cy="314876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1782458" y="2181652"/>
              <a:ext cx="135350" cy="1668526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5576446" y="4885028"/>
              <a:ext cx="1047629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5523896" y="5074479"/>
              <a:ext cx="1100179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2408636" y="5020354"/>
              <a:ext cx="1230229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819229" y="2831227"/>
              <a:ext cx="197451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860629" y="1842526"/>
              <a:ext cx="619352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6060448" y="4273654"/>
              <a:ext cx="627302" cy="495176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6033373" y="2694302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6162349" y="2694302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6033373" y="2820077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6162349" y="2820077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6076373" y="3681403"/>
              <a:ext cx="176751" cy="455376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6270599" y="3679803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6170298" y="3772153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6132098" y="3928178"/>
              <a:ext cx="261126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6262648" y="3928178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6036573" y="3628852"/>
              <a:ext cx="447401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6036573" y="4149478"/>
              <a:ext cx="447401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6163923" y="2121152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6302449" y="2121152"/>
              <a:ext cx="138526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6472800" y="2121152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1688532" y="661176"/>
              <a:ext cx="92351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59"/>
            <p:cNvSpPr/>
            <p:nvPr/>
          </p:nvSpPr>
          <p:spPr>
            <a:xfrm flipH="1">
              <a:off x="1461399" y="1206603"/>
              <a:ext cx="147729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59"/>
            <p:cNvSpPr/>
            <p:nvPr/>
          </p:nvSpPr>
          <p:spPr>
            <a:xfrm flipH="1">
              <a:off x="1291401" y="1206603"/>
              <a:ext cx="151154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9"/>
            <p:cNvSpPr/>
            <p:nvPr/>
          </p:nvSpPr>
          <p:spPr>
            <a:xfrm flipH="1">
              <a:off x="1037210" y="1206603"/>
              <a:ext cx="252498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9"/>
            <p:cNvSpPr/>
            <p:nvPr/>
          </p:nvSpPr>
          <p:spPr>
            <a:xfrm flipH="1">
              <a:off x="908421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2245759" y="4830903"/>
              <a:ext cx="162426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2433631" y="4727403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2661301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59"/>
          <p:cNvGrpSpPr/>
          <p:nvPr/>
        </p:nvGrpSpPr>
        <p:grpSpPr>
          <a:xfrm>
            <a:off x="4096982" y="4047972"/>
            <a:ext cx="173736" cy="137629"/>
            <a:chOff x="266768" y="1721375"/>
            <a:chExt cx="397907" cy="397887"/>
          </a:xfrm>
        </p:grpSpPr>
        <p:sp>
          <p:nvSpPr>
            <p:cNvPr id="598" name="Google Shape;598;p59">
              <a:hlinkClick r:id="rId4"/>
            </p:cNvPr>
            <p:cNvSpPr/>
            <p:nvPr/>
          </p:nvSpPr>
          <p:spPr>
            <a:xfrm>
              <a:off x="454843" y="1791037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0526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9">
              <a:hlinkClick r:id="rId5"/>
            </p:cNvPr>
            <p:cNvSpPr/>
            <p:nvPr/>
          </p:nvSpPr>
          <p:spPr>
            <a:xfrm>
              <a:off x="266768" y="1721375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0526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0" name="Google Shape;600;p59">
            <a:hlinkClick r:id="rId6"/>
          </p:cNvPr>
          <p:cNvSpPr/>
          <p:nvPr/>
        </p:nvSpPr>
        <p:spPr>
          <a:xfrm>
            <a:off x="4094724" y="4290598"/>
            <a:ext cx="168752" cy="137635"/>
          </a:xfrm>
          <a:custGeom>
            <a:rect b="b" l="l" r="r" t="t"/>
            <a:pathLst>
              <a:path extrusionOk="0" h="15596" w="19122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0526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23950" y="0"/>
            <a:ext cx="1220050" cy="54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9"/>
          <p:cNvSpPr txBox="1"/>
          <p:nvPr/>
        </p:nvSpPr>
        <p:spPr>
          <a:xfrm>
            <a:off x="4236342" y="4002189"/>
            <a:ext cx="54373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@secm8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9"/>
          <p:cNvSpPr txBox="1"/>
          <p:nvPr/>
        </p:nvSpPr>
        <p:spPr>
          <a:xfrm>
            <a:off x="4241722" y="4225666"/>
            <a:ext cx="7873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@sec_matters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0"/>
          <p:cNvSpPr txBox="1"/>
          <p:nvPr>
            <p:ph type="ctrTitle"/>
          </p:nvPr>
        </p:nvSpPr>
        <p:spPr>
          <a:xfrm>
            <a:off x="346862" y="1959750"/>
            <a:ext cx="8450275" cy="12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Extras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7439bd8a95_0_5"/>
          <p:cNvSpPr txBox="1"/>
          <p:nvPr>
            <p:ph type="ctrTitle"/>
          </p:nvPr>
        </p:nvSpPr>
        <p:spPr>
          <a:xfrm>
            <a:off x="0" y="73280"/>
            <a:ext cx="8520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Quiz 3</a:t>
            </a:r>
            <a:endParaRPr/>
          </a:p>
        </p:txBody>
      </p:sp>
      <p:cxnSp>
        <p:nvCxnSpPr>
          <p:cNvPr id="615" name="Google Shape;615;g37439bd8a95_0_5"/>
          <p:cNvCxnSpPr/>
          <p:nvPr/>
        </p:nvCxnSpPr>
        <p:spPr>
          <a:xfrm>
            <a:off x="0" y="775753"/>
            <a:ext cx="7680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6" name="Google Shape;616;g37439bd8a95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37439bd8a95_0_5"/>
          <p:cNvSpPr txBox="1"/>
          <p:nvPr/>
        </p:nvSpPr>
        <p:spPr>
          <a:xfrm>
            <a:off x="1" y="83043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https://quiz.shira.app/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/>
          <p:nvPr>
            <p:ph type="ctrTitle"/>
          </p:nvPr>
        </p:nvSpPr>
        <p:spPr>
          <a:xfrm>
            <a:off x="0" y="73280"/>
            <a:ext cx="7662378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1. Risk Assessment</a:t>
            </a:r>
            <a:endParaRPr/>
          </a:p>
        </p:txBody>
      </p:sp>
      <p:sp>
        <p:nvSpPr>
          <p:cNvPr id="118" name="Google Shape;118;p5"/>
          <p:cNvSpPr txBox="1"/>
          <p:nvPr/>
        </p:nvSpPr>
        <p:spPr>
          <a:xfrm>
            <a:off x="4318732" y="794833"/>
            <a:ext cx="4644293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31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tool to help identify potential risks or threats to the security of your digital assets (e.g., data), and evaluating the likelihood and potential impact of those risks.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31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Keeps you safe while using your computer or phone.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431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5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74" y="962651"/>
            <a:ext cx="4252058" cy="2834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/>
        </p:nvSpPr>
        <p:spPr>
          <a:xfrm>
            <a:off x="0" y="803191"/>
            <a:ext cx="9144000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step: Threat Modeling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way of thinking about the sorts of protection that you want.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Helps you to prioritize on what you should concentrate 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 to ask yourself: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54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do you want to protect? Where is it kept? Who has access to it?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54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do you want to protect it from?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54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bad are the consequences if you fail?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54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likely are these consequences?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54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much trouble are you willing to go through to try to prevent the consequences?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6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8" name="Google Shape;1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>
            <p:ph type="ctrTitle"/>
          </p:nvPr>
        </p:nvSpPr>
        <p:spPr>
          <a:xfrm>
            <a:off x="0" y="73280"/>
            <a:ext cx="7662378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1. Risk Assessment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/>
        </p:nvSpPr>
        <p:spPr>
          <a:xfrm>
            <a:off x="4162425" y="871627"/>
            <a:ext cx="4981575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Take 8 minutes to understand the questions and try to write down your threats.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p7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>
            <p:ph type="ctrTitle"/>
          </p:nvPr>
        </p:nvSpPr>
        <p:spPr>
          <a:xfrm>
            <a:off x="0" y="73280"/>
            <a:ext cx="7662378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Activity</a:t>
            </a:r>
            <a:endParaRPr/>
          </a:p>
        </p:txBody>
      </p:sp>
      <p:grpSp>
        <p:nvGrpSpPr>
          <p:cNvPr id="138" name="Google Shape;138;p7"/>
          <p:cNvGrpSpPr/>
          <p:nvPr/>
        </p:nvGrpSpPr>
        <p:grpSpPr>
          <a:xfrm>
            <a:off x="168758" y="1043106"/>
            <a:ext cx="3770338" cy="3719387"/>
            <a:chOff x="168758" y="1043106"/>
            <a:chExt cx="3770338" cy="3719387"/>
          </a:xfrm>
        </p:grpSpPr>
        <p:pic>
          <p:nvPicPr>
            <p:cNvPr id="139" name="Google Shape;139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8758" y="1043106"/>
              <a:ext cx="3770338" cy="3719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7"/>
            <p:cNvSpPr txBox="1"/>
            <p:nvPr/>
          </p:nvSpPr>
          <p:spPr>
            <a:xfrm>
              <a:off x="1495425" y="2110085"/>
              <a:ext cx="8050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Threat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Modeling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/>
        </p:nvSpPr>
        <p:spPr>
          <a:xfrm>
            <a:off x="4905375" y="793666"/>
            <a:ext cx="4238625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 step: The Risk Impact vs Probability Matrix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Risk Impact vs Probability Matrix helps prioritize risks.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Impact axis shows us how bad a risk would be if it happened.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15"/>
              </a:buClr>
              <a:buSzPts val="1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Probability axis shows us how likely it is that the risk will happen.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8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>
            <p:ph type="ctrTitle"/>
          </p:nvPr>
        </p:nvSpPr>
        <p:spPr>
          <a:xfrm>
            <a:off x="0" y="73280"/>
            <a:ext cx="7662378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1. Risk Assessment</a:t>
            </a:r>
            <a:endParaRPr/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880" y="1002504"/>
            <a:ext cx="4571256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0" y="4003937"/>
            <a:ext cx="9144000" cy="8798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identifying and addressing these high-priority risks first, we can more effectively allocate our resources and mitigate the most significant threats to our digital assets.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9"/>
          <p:cNvCxnSpPr/>
          <p:nvPr/>
        </p:nvCxnSpPr>
        <p:spPr>
          <a:xfrm>
            <a:off x="0" y="775753"/>
            <a:ext cx="768096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78" y="0"/>
            <a:ext cx="1481622" cy="6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 txBox="1"/>
          <p:nvPr>
            <p:ph type="ctrTitle"/>
          </p:nvPr>
        </p:nvSpPr>
        <p:spPr>
          <a:xfrm>
            <a:off x="0" y="73280"/>
            <a:ext cx="7662378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1. Risk Assessment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2966" y="1192830"/>
            <a:ext cx="5498068" cy="367454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0" y="736051"/>
            <a:ext cx="9144000" cy="417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Example: Batman’s Threat Model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EB PROPOS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B215"/>
      </a:accent1>
      <a:accent2>
        <a:srgbClr val="FFB215"/>
      </a:accent2>
      <a:accent3>
        <a:srgbClr val="FFB215"/>
      </a:accent3>
      <a:accent4>
        <a:srgbClr val="FFB215"/>
      </a:accent4>
      <a:accent5>
        <a:srgbClr val="FFB215"/>
      </a:accent5>
      <a:accent6>
        <a:srgbClr val="FFB215"/>
      </a:accent6>
      <a:hlink>
        <a:srgbClr val="FFB2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2021-09-12T10:11:14Z</dcterms:created>
  <dc:creator>PC-2-Ivan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1033-3.1.1.5096</vt:lpwstr>
  </property>
</Properties>
</file>